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75" r:id="rId3"/>
    <p:sldId id="286" r:id="rId4"/>
    <p:sldId id="266" r:id="rId5"/>
    <p:sldId id="259" r:id="rId6"/>
    <p:sldId id="261" r:id="rId7"/>
    <p:sldId id="270" r:id="rId8"/>
    <p:sldId id="271" r:id="rId9"/>
    <p:sldId id="279" r:id="rId10"/>
    <p:sldId id="280" r:id="rId11"/>
    <p:sldId id="281" r:id="rId12"/>
    <p:sldId id="282" r:id="rId13"/>
    <p:sldId id="283" r:id="rId14"/>
    <p:sldId id="284" r:id="rId15"/>
    <p:sldId id="268" r:id="rId16"/>
    <p:sldId id="285" r:id="rId17"/>
    <p:sldId id="273" r:id="rId18"/>
    <p:sldId id="274" r:id="rId19"/>
    <p:sldId id="267" r:id="rId20"/>
    <p:sldId id="26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804" y="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BFD82-DDC9-46A4-B035-001DEBCE1954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AEDC8-859C-47A9-AABA-D21FBB4CE6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842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BFD82-DDC9-46A4-B035-001DEBCE1954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AEDC8-859C-47A9-AABA-D21FBB4CE6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842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BFD82-DDC9-46A4-B035-001DEBCE1954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AEDC8-859C-47A9-AABA-D21FBB4CE6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842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BFD82-DDC9-46A4-B035-001DEBCE1954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AEDC8-859C-47A9-AABA-D21FBB4CE6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842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BFD82-DDC9-46A4-B035-001DEBCE1954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AEDC8-859C-47A9-AABA-D21FBB4CE6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842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BFD82-DDC9-46A4-B035-001DEBCE1954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AEDC8-859C-47A9-AABA-D21FBB4CE6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842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BFD82-DDC9-46A4-B035-001DEBCE1954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AEDC8-859C-47A9-AABA-D21FBB4CE6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842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BFD82-DDC9-46A4-B035-001DEBCE1954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AEDC8-859C-47A9-AABA-D21FBB4CE6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842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BFD82-DDC9-46A4-B035-001DEBCE1954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AEDC8-859C-47A9-AABA-D21FBB4CE6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842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BFD82-DDC9-46A4-B035-001DEBCE1954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AEDC8-859C-47A9-AABA-D21FBB4CE6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842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BFD82-DDC9-46A4-B035-001DEBCE1954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AEDC8-859C-47A9-AABA-D21FBB4CE6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842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BFD82-DDC9-46A4-B035-001DEBCE1954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AEDC8-859C-47A9-AABA-D21FBB4CE65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10842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wma"/><Relationship Id="rId7" Type="http://schemas.openxmlformats.org/officeDocument/2006/relationships/image" Target="../media/image3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ma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4.wma"/><Relationship Id="rId7" Type="http://schemas.openxmlformats.org/officeDocument/2006/relationships/image" Target="../media/image3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wm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7.wma"/><Relationship Id="rId7" Type="http://schemas.openxmlformats.org/officeDocument/2006/relationships/image" Target="../media/image5.jpe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slide" Target="slide4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wma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wma"/><Relationship Id="rId1" Type="http://schemas.microsoft.com/office/2007/relationships/media" Target="../media/media10.wma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wma"/><Relationship Id="rId1" Type="http://schemas.microsoft.com/office/2007/relationships/media" Target="../media/media11.wma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wma"/><Relationship Id="rId1" Type="http://schemas.microsoft.com/office/2007/relationships/media" Target="../media/media12.wma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wma"/><Relationship Id="rId1" Type="http://schemas.microsoft.com/office/2007/relationships/media" Target="../media/media13.wma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wma"/><Relationship Id="rId1" Type="http://schemas.microsoft.com/office/2007/relationships/media" Target="../media/media14.wma"/><Relationship Id="rId6" Type="http://schemas.openxmlformats.org/officeDocument/2006/relationships/image" Target="../media/image3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wma"/><Relationship Id="rId1" Type="http://schemas.microsoft.com/office/2007/relationships/media" Target="../media/media15.wma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wma"/><Relationship Id="rId7" Type="http://schemas.openxmlformats.org/officeDocument/2006/relationships/image" Target="../media/image3.png"/><Relationship Id="rId2" Type="http://schemas.microsoft.com/office/2007/relationships/media" Target="../media/media16.wma"/><Relationship Id="rId1" Type="http://schemas.openxmlformats.org/officeDocument/2006/relationships/audio" Target="file:///C:\Users\&#1070;&#1051;&#1071;\Desktop\&#1089;&#1072;&#1076;&#1080;&#1082;\2021-2022\&#1058;&#1072;&#1088;&#1080;&#1092;&#1085;&#1072;&#1103;%20&#1091;&#1083;&#1080;&#1094;&#1072;,%2025%2010.m4a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wma"/><Relationship Id="rId1" Type="http://schemas.microsoft.com/office/2007/relationships/media" Target="../media/media17.wma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wma"/><Relationship Id="rId1" Type="http://schemas.microsoft.com/office/2007/relationships/media" Target="../media/media18.wma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wma"/><Relationship Id="rId1" Type="http://schemas.microsoft.com/office/2007/relationships/media" Target="../media/media19.wma"/><Relationship Id="rId5" Type="http://schemas.openxmlformats.org/officeDocument/2006/relationships/image" Target="../media/image3.pn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wma"/><Relationship Id="rId1" Type="http://schemas.microsoft.com/office/2007/relationships/media" Target="../media/media20.wma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wma"/><Relationship Id="rId1" Type="http://schemas.microsoft.com/office/2007/relationships/media" Target="../media/media21.wma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wma"/><Relationship Id="rId1" Type="http://schemas.microsoft.com/office/2007/relationships/media" Target="../media/media22.wma"/><Relationship Id="rId5" Type="http://schemas.openxmlformats.org/officeDocument/2006/relationships/image" Target="../media/image3.pn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772400" cy="2694161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Arial Black" pitchFamily="34" charset="0"/>
              </a:rPr>
              <a:t>Выучи, без баловства эти правила с </a:t>
            </a:r>
            <a:r>
              <a:rPr lang="ru-RU" sz="4800" dirty="0" err="1" smtClean="0">
                <a:latin typeface="Arial Black" pitchFamily="34" charset="0"/>
              </a:rPr>
              <a:t>мальства</a:t>
            </a:r>
            <a:r>
              <a:rPr lang="ru-RU" sz="1800" dirty="0" smtClean="0">
                <a:latin typeface="Arial Black" pitchFamily="34" charset="0"/>
              </a:rPr>
              <a:t/>
            </a:r>
            <a:br>
              <a:rPr lang="ru-RU" sz="1800" dirty="0" smtClean="0">
                <a:latin typeface="Arial Black" pitchFamily="34" charset="0"/>
              </a:rPr>
            </a:br>
            <a:endParaRPr lang="ru-RU" sz="1800" dirty="0">
              <a:latin typeface="Arial Black" pitchFamily="34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347864" y="5085184"/>
            <a:ext cx="4968552" cy="119898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Воспитатель: </a:t>
            </a:r>
          </a:p>
          <a:p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Сафонова Светлана Владимировна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79712" y="4005065"/>
            <a:ext cx="57606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 Black" pitchFamily="34" charset="0"/>
              </a:rPr>
              <a:t>Авторская образовательная мультимедийная </a:t>
            </a:r>
            <a:r>
              <a:rPr lang="ru-RU" sz="1400" dirty="0" smtClean="0">
                <a:latin typeface="Arial Black" pitchFamily="34" charset="0"/>
              </a:rPr>
              <a:t>презентация для детей 5-6 лет</a:t>
            </a:r>
            <a:endParaRPr lang="ru-RU" sz="1400" dirty="0"/>
          </a:p>
        </p:txBody>
      </p:sp>
      <p:pic>
        <p:nvPicPr>
          <p:cNvPr id="8" name="~PP1225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689448" y="508445"/>
            <a:ext cx="5760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Arial Black" panose="020B0A04020102020204" pitchFamily="34" charset="0"/>
              </a:rPr>
              <a:t>Муниципальное дошкольное образовательное учреждение «Детский сад № 178 Краснооктябрьского района Волгограда»</a:t>
            </a:r>
            <a:endParaRPr lang="ru-RU" sz="1200" dirty="0">
              <a:latin typeface="Arial Black" panose="020B0A04020102020204" pitchFamily="34" charset="0"/>
            </a:endParaRPr>
          </a:p>
        </p:txBody>
      </p:sp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27784" y="5085184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9469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Arial Black" pitchFamily="34" charset="0"/>
              </a:rPr>
              <a:t>Цели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827584" y="1772816"/>
            <a:ext cx="7200800" cy="4392489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Arial Black" pitchFamily="34" charset="0"/>
              </a:rPr>
              <a:t>Закрепить с воспитанниками знания по ПДД и навыки их соблюдения;</a:t>
            </a:r>
          </a:p>
          <a:p>
            <a:pPr algn="just"/>
            <a:r>
              <a:rPr lang="ru-RU" sz="2400" dirty="0" smtClean="0">
                <a:latin typeface="Arial Black" pitchFamily="34" charset="0"/>
              </a:rPr>
              <a:t>Воспитывать безопасное поведение детей.</a:t>
            </a:r>
          </a:p>
          <a:p>
            <a:pPr algn="just"/>
            <a:endParaRPr lang="ru-RU" sz="2400" dirty="0">
              <a:latin typeface="Arial Black" pitchFamily="34" charset="0"/>
            </a:endParaRPr>
          </a:p>
        </p:txBody>
      </p:sp>
      <p:pic>
        <p:nvPicPr>
          <p:cNvPr id="9" name="~PP3175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88024" y="5760904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8689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Arial Black" pitchFamily="34" charset="0"/>
              </a:rPr>
              <a:t>Задачи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827584" y="1700807"/>
            <a:ext cx="7200800" cy="4392489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Arial Black" pitchFamily="34" charset="0"/>
              </a:rPr>
              <a:t>Формировать знания, умения, навыки и привычки безопасного поведения;</a:t>
            </a:r>
          </a:p>
          <a:p>
            <a:pPr algn="just"/>
            <a:r>
              <a:rPr lang="ru-RU" sz="2400" dirty="0" smtClean="0">
                <a:latin typeface="Arial Black" pitchFamily="34" charset="0"/>
              </a:rPr>
              <a:t>Развивать умение ориентироваться в дорожно-транспортной обстановке и прогнозировать дорожную ситуацию;</a:t>
            </a:r>
          </a:p>
          <a:p>
            <a:pPr marL="982663" indent="-982663" algn="just"/>
            <a:r>
              <a:rPr lang="ru-RU" sz="2400" dirty="0" smtClean="0">
                <a:latin typeface="Arial Black" pitchFamily="34" charset="0"/>
              </a:rPr>
              <a:t>Уточнить представления детей о правилах дорожного движения.</a:t>
            </a:r>
          </a:p>
          <a:p>
            <a:pPr marL="1433513" indent="-1433513" algn="just"/>
            <a:r>
              <a:rPr lang="ru-RU" sz="2400" dirty="0" smtClean="0">
                <a:latin typeface="Arial Black" pitchFamily="34" charset="0"/>
              </a:rPr>
              <a:t>Воспитывать дисциплинированность и сознательное выполнение правил дорожного движения.</a:t>
            </a:r>
          </a:p>
          <a:p>
            <a:pPr algn="just"/>
            <a:endParaRPr lang="ru-RU" sz="2400" dirty="0" smtClean="0">
              <a:latin typeface="Arial Black" pitchFamily="34" charset="0"/>
            </a:endParaRPr>
          </a:p>
          <a:p>
            <a:pPr algn="just"/>
            <a:endParaRPr lang="ru-RU" sz="2400" dirty="0">
              <a:latin typeface="Arial Black" pitchFamily="34" charset="0"/>
            </a:endParaRPr>
          </a:p>
        </p:txBody>
      </p:sp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79144" y="6127833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1468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>
            <a:hlinkClick r:id="rId6" action="ppaction://hlinksldjump"/>
          </p:cNvPr>
          <p:cNvSpPr/>
          <p:nvPr/>
        </p:nvSpPr>
        <p:spPr>
          <a:xfrm>
            <a:off x="1907704" y="2060848"/>
            <a:ext cx="57606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Светофор нам светит красным — Стой! </a:t>
            </a:r>
          </a:p>
          <a:p>
            <a:pPr algn="ctr"/>
            <a:r>
              <a:rPr lang="ru-RU" sz="2400" dirty="0" smtClean="0">
                <a:latin typeface="Arial Black" pitchFamily="34" charset="0"/>
              </a:rPr>
              <a:t>Идти нельзя, опасно.</a:t>
            </a:r>
          </a:p>
          <a:p>
            <a:pPr algn="ctr"/>
            <a:r>
              <a:rPr lang="ru-RU" sz="2400" dirty="0" smtClean="0">
                <a:latin typeface="Arial Black" pitchFamily="34" charset="0"/>
              </a:rPr>
              <a:t>Мы стоим, зелёный ждём. </a:t>
            </a:r>
          </a:p>
          <a:p>
            <a:pPr algn="ctr"/>
            <a:r>
              <a:rPr lang="ru-RU" sz="2400" dirty="0" smtClean="0">
                <a:latin typeface="Arial Black" pitchFamily="34" charset="0"/>
              </a:rPr>
              <a:t>И по зебре мы идем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7" name="Picture 10" descr="C:\Users\ЮЛЯ\Desktop\20886987_44-600x40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47664" y="1640164"/>
            <a:ext cx="6040200" cy="4107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~PP185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261933" y="5373216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13026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90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58" name="AutoShape 2" descr="https://skorohod-nn.ru/wp-content/uploads/1/6/2/1629ac0952562e22bea24a0da2486e2c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1916832"/>
            <a:ext cx="57606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Arial Black" pitchFamily="34" charset="0"/>
              </a:rPr>
              <a:t>Если ты не старый дед</a:t>
            </a:r>
            <a:r>
              <a:rPr lang="ru-RU" sz="2400" dirty="0" smtClean="0">
                <a:latin typeface="Arial Black" pitchFamily="34" charset="0"/>
              </a:rPr>
              <a:t/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>
                <a:latin typeface="Arial Black" pitchFamily="34" charset="0"/>
              </a:rPr>
              <a:t>И тебе не сорок лет,</a:t>
            </a:r>
            <a:r>
              <a:rPr lang="ru-RU" sz="2400" dirty="0" smtClean="0">
                <a:latin typeface="Arial Black" pitchFamily="34" charset="0"/>
              </a:rPr>
              <a:t/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>
                <a:latin typeface="Arial Black" pitchFamily="34" charset="0"/>
              </a:rPr>
              <a:t>И умеешь ты вставать,</a:t>
            </a:r>
            <a:r>
              <a:rPr lang="ru-RU" sz="2400" dirty="0" smtClean="0">
                <a:latin typeface="Arial Black" pitchFamily="34" charset="0"/>
              </a:rPr>
              <a:t/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>
                <a:latin typeface="Arial Black" pitchFamily="34" charset="0"/>
              </a:rPr>
              <a:t>Надо место уступать</a:t>
            </a:r>
            <a:r>
              <a:rPr lang="ru-RU" sz="2400" dirty="0" smtClean="0">
                <a:latin typeface="Arial Black" pitchFamily="34" charset="0"/>
              </a:rPr>
              <a:t/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>
                <a:latin typeface="Arial Black" pitchFamily="34" charset="0"/>
              </a:rPr>
              <a:t>В транспорте всем дедушкам,</a:t>
            </a:r>
            <a:r>
              <a:rPr lang="ru-RU" sz="2400" dirty="0" smtClean="0">
                <a:latin typeface="Arial Black" pitchFamily="34" charset="0"/>
              </a:rPr>
              <a:t/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>
                <a:latin typeface="Arial Black" pitchFamily="34" charset="0"/>
              </a:rPr>
              <a:t>Бабушкам и девушкам.</a:t>
            </a:r>
          </a:p>
        </p:txBody>
      </p:sp>
      <p:pic>
        <p:nvPicPr>
          <p:cNvPr id="7" name="Picture 6" descr="C:\Users\ЮЛЯ\Desktop\1629ac0952562e22bea24a0da2486e2c.jpeg"/>
          <p:cNvPicPr>
            <a:picLocks noChangeAspect="1" noChangeArrowheads="1"/>
          </p:cNvPicPr>
          <p:nvPr/>
        </p:nvPicPr>
        <p:blipFill>
          <a:blip r:embed="rId4" cstate="print"/>
          <a:srcRect l="5901" t="14300" r="57087" b="53150"/>
          <a:stretch>
            <a:fillRect/>
          </a:stretch>
        </p:blipFill>
        <p:spPr bwMode="auto">
          <a:xfrm>
            <a:off x="1551600" y="1412776"/>
            <a:ext cx="6040800" cy="3984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28384" y="5445224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13167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5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1844824"/>
            <a:ext cx="57606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Arial Black" pitchFamily="34" charset="0"/>
              </a:rPr>
              <a:t>Если </a:t>
            </a:r>
            <a:r>
              <a:rPr lang="ru-RU" sz="2400" dirty="0" smtClean="0">
                <a:latin typeface="Arial Black" pitchFamily="34" charset="0"/>
              </a:rPr>
              <a:t>ехать вдруг случилось Вам на транспорте, друзья</a:t>
            </a:r>
          </a:p>
          <a:p>
            <a:pPr algn="ctr"/>
            <a:r>
              <a:rPr lang="ru-RU" sz="2400" dirty="0" smtClean="0">
                <a:latin typeface="Arial Black" pitchFamily="34" charset="0"/>
              </a:rPr>
              <a:t>Вы к дверям не подходите, ни за что и никогда!</a:t>
            </a:r>
          </a:p>
          <a:p>
            <a:pPr algn="ctr"/>
            <a:r>
              <a:rPr lang="ru-RU" sz="2400" dirty="0" smtClean="0">
                <a:latin typeface="Arial Black" pitchFamily="34" charset="0"/>
              </a:rPr>
              <a:t>Постарайтесь это, дети, никогда не забывать.</a:t>
            </a:r>
          </a:p>
          <a:p>
            <a:pPr algn="ctr"/>
            <a:r>
              <a:rPr lang="ru-RU" sz="2400" dirty="0" smtClean="0">
                <a:latin typeface="Arial Black" pitchFamily="34" charset="0"/>
              </a:rPr>
              <a:t>Потому что можно, дети, под колеса вдруг попасть.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6" name="Picture 5" descr="C:\Users\ЮЛЯ\Desktop\1629ac0952562e22bea24a0da2486e2c.jpeg"/>
          <p:cNvPicPr>
            <a:picLocks noChangeAspect="1" noChangeArrowheads="1"/>
          </p:cNvPicPr>
          <p:nvPr/>
        </p:nvPicPr>
        <p:blipFill>
          <a:blip r:embed="rId4" cstate="print"/>
          <a:srcRect l="48425" t="14300" r="5901" b="53150"/>
          <a:stretch>
            <a:fillRect/>
          </a:stretch>
        </p:blipFill>
        <p:spPr bwMode="auto">
          <a:xfrm>
            <a:off x="1403648" y="1772816"/>
            <a:ext cx="6466786" cy="3456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60432" y="6220382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16068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65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1844824"/>
            <a:ext cx="58326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Arial Black" pitchFamily="34" charset="0"/>
              </a:rPr>
              <a:t>По салону не слоняйся,</a:t>
            </a:r>
            <a:r>
              <a:rPr lang="ru-RU" sz="2400" dirty="0" smtClean="0">
                <a:latin typeface="Arial Black" pitchFamily="34" charset="0"/>
              </a:rPr>
              <a:t/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>
                <a:latin typeface="Arial Black" pitchFamily="34" charset="0"/>
              </a:rPr>
              <a:t>Не скачи и не носись.</a:t>
            </a:r>
            <a:r>
              <a:rPr lang="ru-RU" sz="2400" dirty="0" smtClean="0">
                <a:latin typeface="Arial Black" pitchFamily="34" charset="0"/>
              </a:rPr>
              <a:t/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>
                <a:latin typeface="Arial Black" pitchFamily="34" charset="0"/>
              </a:rPr>
              <a:t>Стой спокойно, не толкайся</a:t>
            </a:r>
            <a:r>
              <a:rPr lang="ru-RU" sz="2400" dirty="0" smtClean="0">
                <a:latin typeface="Arial Black" pitchFamily="34" charset="0"/>
              </a:rPr>
              <a:t/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>
                <a:latin typeface="Arial Black" pitchFamily="34" charset="0"/>
              </a:rPr>
              <a:t>И за поручни держись.</a:t>
            </a:r>
            <a:r>
              <a:rPr lang="ru-RU" sz="2400" dirty="0" smtClean="0">
                <a:latin typeface="Arial Black" pitchFamily="34" charset="0"/>
              </a:rPr>
              <a:t/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>
                <a:latin typeface="Arial Black" pitchFamily="34" charset="0"/>
              </a:rPr>
              <a:t>Выучи, как дважды два:</a:t>
            </a:r>
            <a:r>
              <a:rPr lang="ru-RU" sz="2400" dirty="0" smtClean="0">
                <a:latin typeface="Arial Black" pitchFamily="34" charset="0"/>
              </a:rPr>
              <a:t/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>
                <a:latin typeface="Arial Black" pitchFamily="34" charset="0"/>
              </a:rPr>
              <a:t>Транспорт не для баловства!</a:t>
            </a:r>
          </a:p>
        </p:txBody>
      </p:sp>
      <p:pic>
        <p:nvPicPr>
          <p:cNvPr id="6" name="Picture 8" descr="C:\Users\ЮЛЯ\Desktop\1629ac0952562e22bea24a0da2486e2c.jpeg"/>
          <p:cNvPicPr>
            <a:picLocks noChangeAspect="1" noChangeArrowheads="1"/>
          </p:cNvPicPr>
          <p:nvPr/>
        </p:nvPicPr>
        <p:blipFill>
          <a:blip r:embed="rId4" cstate="print"/>
          <a:srcRect l="5113" t="55250" r="57087" b="9051"/>
          <a:stretch>
            <a:fillRect/>
          </a:stretch>
        </p:blipFill>
        <p:spPr bwMode="auto">
          <a:xfrm>
            <a:off x="1375400" y="1441533"/>
            <a:ext cx="6040800" cy="42788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80312" y="5517232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14898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9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35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63688" y="1916832"/>
            <a:ext cx="58326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Пассажирам не годится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В транспорт грязными садиться,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Да и тем, кто ест мороженое,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Заходить с ним не положено,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Ведь людей, стоящих рядом,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Пачкать в транспорте не надо.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6" name="Picture 7" descr="C:\Users\ЮЛЯ\Desktop\1629ac0952562e22bea24a0da2486e2c.jpeg"/>
          <p:cNvPicPr>
            <a:picLocks noChangeAspect="1" noChangeArrowheads="1"/>
          </p:cNvPicPr>
          <p:nvPr/>
        </p:nvPicPr>
        <p:blipFill>
          <a:blip r:embed="rId4" cstate="print"/>
          <a:srcRect l="49612" t="55649" r="14164" b="8651"/>
          <a:stretch>
            <a:fillRect/>
          </a:stretch>
        </p:blipFill>
        <p:spPr bwMode="auto">
          <a:xfrm>
            <a:off x="1782322" y="1399508"/>
            <a:ext cx="6040800" cy="44649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56376" y="5661248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134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35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58" name="AutoShape 2" descr="https://skorohod-nn.ru/wp-content/uploads/1/6/2/1629ac0952562e22bea24a0da2486e2c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763688" y="1916832"/>
            <a:ext cx="57606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 smtClean="0">
                <a:solidFill>
                  <a:prstClr val="black"/>
                </a:solidFill>
                <a:latin typeface="Arial Black" pitchFamily="34" charset="0"/>
              </a:rPr>
              <a:t>Ездить на </a:t>
            </a:r>
            <a:r>
              <a:rPr lang="ru-RU" sz="2400" b="1" dirty="0" smtClean="0">
                <a:solidFill>
                  <a:prstClr val="black"/>
                </a:solidFill>
                <a:latin typeface="Arial Black" pitchFamily="34" charset="0"/>
              </a:rPr>
              <a:t>велосипеде</a:t>
            </a:r>
            <a:endParaRPr lang="ru-RU" sz="2400" dirty="0" smtClean="0">
              <a:solidFill>
                <a:prstClr val="black"/>
              </a:solidFill>
              <a:latin typeface="Arial Black" pitchFamily="34" charset="0"/>
            </a:endParaRPr>
          </a:p>
          <a:p>
            <a:pPr lvl="0" algn="ctr"/>
            <a:r>
              <a:rPr lang="ru-RU" sz="2400" dirty="0" smtClean="0">
                <a:solidFill>
                  <a:prstClr val="black"/>
                </a:solidFill>
                <a:latin typeface="Arial Black" pitchFamily="34" charset="0"/>
              </a:rPr>
              <a:t>Очень сильно я люблю!</a:t>
            </a:r>
          </a:p>
          <a:p>
            <a:pPr lvl="0" algn="ctr"/>
            <a:r>
              <a:rPr lang="ru-RU" sz="2400" dirty="0" smtClean="0">
                <a:solidFill>
                  <a:prstClr val="black"/>
                </a:solidFill>
                <a:latin typeface="Arial Black" pitchFamily="34" charset="0"/>
              </a:rPr>
              <a:t>И я знаю, что сначала нужно шлем одеть.</a:t>
            </a:r>
          </a:p>
          <a:p>
            <a:pPr lvl="0" algn="ctr"/>
            <a:r>
              <a:rPr lang="ru-RU" sz="2400" dirty="0" smtClean="0">
                <a:solidFill>
                  <a:prstClr val="black"/>
                </a:solidFill>
                <a:latin typeface="Arial Black" pitchFamily="34" charset="0"/>
              </a:rPr>
              <a:t>Всю дорогу оглядеть.</a:t>
            </a:r>
          </a:p>
          <a:p>
            <a:pPr lvl="0" algn="ctr"/>
            <a:r>
              <a:rPr lang="ru-RU" sz="2400" dirty="0" smtClean="0">
                <a:solidFill>
                  <a:prstClr val="black"/>
                </a:solidFill>
                <a:latin typeface="Arial Black" pitchFamily="34" charset="0"/>
              </a:rPr>
              <a:t>Руль держать двумя руками,</a:t>
            </a:r>
          </a:p>
          <a:p>
            <a:pPr lvl="0" algn="ctr"/>
            <a:r>
              <a:rPr lang="ru-RU" sz="2400" dirty="0" smtClean="0">
                <a:solidFill>
                  <a:prstClr val="black"/>
                </a:solidFill>
                <a:latin typeface="Arial Black" pitchFamily="34" charset="0"/>
              </a:rPr>
              <a:t>И стараться не упасть.</a:t>
            </a:r>
          </a:p>
          <a:p>
            <a:pPr lvl="0" algn="ctr"/>
            <a:r>
              <a:rPr lang="ru-RU" sz="2400" dirty="0" smtClean="0">
                <a:solidFill>
                  <a:prstClr val="black"/>
                </a:solidFill>
                <a:latin typeface="Arial Black" pitchFamily="34" charset="0"/>
              </a:rPr>
              <a:t>По дорогам ездить</a:t>
            </a:r>
          </a:p>
          <a:p>
            <a:pPr lvl="0" algn="ctr"/>
            <a:r>
              <a:rPr lang="ru-RU" sz="2400" dirty="0" smtClean="0">
                <a:solidFill>
                  <a:prstClr val="black"/>
                </a:solidFill>
                <a:latin typeface="Arial Black" pitchFamily="34" charset="0"/>
              </a:rPr>
              <a:t>Знаю точно мне нельзя,</a:t>
            </a:r>
          </a:p>
          <a:p>
            <a:pPr lvl="0" algn="ctr"/>
            <a:r>
              <a:rPr lang="ru-RU" sz="2400" dirty="0" smtClean="0">
                <a:solidFill>
                  <a:prstClr val="black"/>
                </a:solidFill>
                <a:latin typeface="Arial Black" pitchFamily="34" charset="0"/>
              </a:rPr>
              <a:t>А по дорожкам во дворе</a:t>
            </a:r>
          </a:p>
          <a:p>
            <a:pPr lvl="0" algn="ctr"/>
            <a:r>
              <a:rPr lang="ru-RU" sz="2400" dirty="0" smtClean="0">
                <a:solidFill>
                  <a:prstClr val="black"/>
                </a:solidFill>
                <a:latin typeface="Arial Black" pitchFamily="34" charset="0"/>
              </a:rPr>
              <a:t>Покататься можно мне.</a:t>
            </a:r>
            <a:endParaRPr lang="ru-RU" sz="2400" dirty="0">
              <a:solidFill>
                <a:prstClr val="black"/>
              </a:solidFill>
              <a:latin typeface="Arial Black" pitchFamily="34" charset="0"/>
            </a:endParaRPr>
          </a:p>
        </p:txBody>
      </p:sp>
      <p:pic>
        <p:nvPicPr>
          <p:cNvPr id="7" name="Picture 2" descr="http://eduportal44.ru/Kostroma_R_EDU/Al/SiteAssets/SitePages/PDD/25d1c1df1f0daad94d56d6b317fd9392.jpg"/>
          <p:cNvPicPr>
            <a:picLocks noChangeAspect="1" noChangeArrowheads="1"/>
          </p:cNvPicPr>
          <p:nvPr/>
        </p:nvPicPr>
        <p:blipFill>
          <a:blip r:embed="rId4" cstate="print"/>
          <a:srcRect l="4922" t="23423" r="580" b="28116"/>
          <a:stretch>
            <a:fillRect/>
          </a:stretch>
        </p:blipFill>
        <p:spPr bwMode="auto">
          <a:xfrm>
            <a:off x="1762820" y="1700808"/>
            <a:ext cx="6040800" cy="42228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8424" y="5805264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20608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9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0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58" name="AutoShape 2" descr="https://skorohod-nn.ru/wp-content/uploads/1/6/2/1629ac0952562e22bea24a0da2486e2c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1844824"/>
            <a:ext cx="57606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Жизнь спасают на дороге</a:t>
            </a:r>
          </a:p>
          <a:p>
            <a:pPr algn="ctr"/>
            <a:r>
              <a:rPr lang="ru-RU" sz="2400" dirty="0" err="1" smtClean="0">
                <a:latin typeface="Arial Black" pitchFamily="34" charset="0"/>
              </a:rPr>
              <a:t>Световозвращатели</a:t>
            </a:r>
            <a:r>
              <a:rPr lang="ru-RU" sz="2400" dirty="0" smtClean="0">
                <a:latin typeface="Arial Black" pitchFamily="34" charset="0"/>
              </a:rPr>
              <a:t>.</a:t>
            </a:r>
          </a:p>
          <a:p>
            <a:pPr algn="ctr"/>
            <a:r>
              <a:rPr lang="ru-RU" sz="2400" dirty="0" smtClean="0">
                <a:latin typeface="Arial Black" pitchFamily="34" charset="0"/>
              </a:rPr>
              <a:t>Потому что их сигнал</a:t>
            </a:r>
          </a:p>
          <a:p>
            <a:pPr algn="ctr"/>
            <a:r>
              <a:rPr lang="ru-RU" sz="2400" dirty="0" smtClean="0">
                <a:latin typeface="Arial Black" pitchFamily="34" charset="0"/>
              </a:rPr>
              <a:t>Виден обязательно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11266" name="AutoShape 2" descr="https://alekseevka.ucoz.ru/_nw/3/5201933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67" name="Picture 3" descr="C:\Users\ЮЛЯ\Desktop\520193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9270" y="1556792"/>
            <a:ext cx="5353050" cy="2781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28384" y="5157192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8783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0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3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58" name="AutoShape 2" descr="https://skorohod-nn.ru/wp-content/uploads/1/6/2/1629ac0952562e22bea24a0da2486e2c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1916832"/>
            <a:ext cx="57606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В мяч играть с друзьями – счастье.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Чтоб не кончилось оно,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Помни, по проезжей части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Бегать всем запрещено!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2" name="Picture 2" descr="https://stihi.ru/pics/2009/05/04/178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1301664"/>
            <a:ext cx="6040800" cy="4460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80312" y="5569456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11013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8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95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58" name="AutoShape 2" descr="https://skorohod-nn.ru/wp-content/uploads/1/6/2/1629ac0952562e22bea24a0da2486e2c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1916832"/>
            <a:ext cx="57606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Знает каждый пешеход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Про подземный этот ход.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По нему он безопасно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Автостраду перейдет.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36866" name="Picture 2" descr="https://ds03.infourok.ru/uploads/ex/0edd/00029364-7c2f0d64/hello_html_m1d89ea1f.jpg"/>
          <p:cNvPicPr>
            <a:picLocks noChangeAspect="1" noChangeArrowheads="1"/>
          </p:cNvPicPr>
          <p:nvPr/>
        </p:nvPicPr>
        <p:blipFill>
          <a:blip r:embed="rId4" cstate="print"/>
          <a:srcRect l="7875" t="6300" r="7864" b="4451"/>
          <a:stretch>
            <a:fillRect/>
          </a:stretch>
        </p:blipFill>
        <p:spPr bwMode="auto">
          <a:xfrm>
            <a:off x="1764397" y="1412776"/>
            <a:ext cx="5688632" cy="45190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8424" y="6317616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8767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75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58" name="AutoShape 2" descr="https://skorohod-nn.ru/wp-content/uploads/1/6/2/1629ac0952562e22bea24a0da2486e2c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1844824"/>
            <a:ext cx="57606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Не переходи дорогу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Там, где в голову взбредет,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Если есть неподалеку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Пешеходный переход!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39938" name="Picture 2" descr="https://fs00.infourok.ru/images/doc/146/169267/img17.jpg"/>
          <p:cNvPicPr>
            <a:picLocks noChangeAspect="1" noChangeArrowheads="1"/>
          </p:cNvPicPr>
          <p:nvPr/>
        </p:nvPicPr>
        <p:blipFill>
          <a:blip r:embed="rId5" cstate="print"/>
          <a:srcRect l="25200" t="15750" r="25976" b="25451"/>
          <a:stretch>
            <a:fillRect/>
          </a:stretch>
        </p:blipFill>
        <p:spPr bwMode="auto">
          <a:xfrm>
            <a:off x="1560600" y="1340768"/>
            <a:ext cx="6022800" cy="43566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Тарифная улица, 25 10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2195736" y="6553200"/>
            <a:ext cx="304800" cy="304800"/>
          </a:xfrm>
          <a:prstGeom prst="rect">
            <a:avLst/>
          </a:prstGeom>
        </p:spPr>
      </p:pic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8424" y="6021288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9235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1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0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58" name="AutoShape 2" descr="https://skorohod-nn.ru/wp-content/uploads/1/6/2/1629ac0952562e22bea24a0da2486e2c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763688" y="1844824"/>
            <a:ext cx="57606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Ни в подвале, ни в кладовке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Люди транспорта не ждут.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Ждут его на остановке –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Той, где нужный есть маршрут.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38914" name="Picture 2" descr="http://static8.depositphotos.com/1037238/818/v/950/depositphotos_8180299-stock-illustration-children-at-bus-sto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23608" y="1340768"/>
            <a:ext cx="6040800" cy="40272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84368" y="5877272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10874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8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90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1988840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685800" y="1916833"/>
            <a:ext cx="7772400" cy="1683618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Arial Black" pitchFamily="34" charset="0"/>
              </a:rPr>
              <a:t>А теперь, ребятки,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Отгадайте-ка загадки.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Надо правила нам знать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И конечно соблюдать.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00192" y="4581128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8377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58" name="AutoShape 2" descr="https://skorohod-nn.ru/wp-content/uploads/1/6/2/1629ac0952562e22bea24a0da2486e2c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267744" y="1916832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Наш автобус ехал-ехал, И к </a:t>
            </a:r>
            <a:r>
              <a:rPr lang="ru-RU" sz="2400" dirty="0" err="1" smtClean="0">
                <a:latin typeface="Arial Black" pitchFamily="34" charset="0"/>
              </a:rPr>
              <a:t>площадочке</a:t>
            </a:r>
            <a:r>
              <a:rPr lang="ru-RU" sz="2400" dirty="0" smtClean="0">
                <a:latin typeface="Arial Black" pitchFamily="34" charset="0"/>
              </a:rPr>
              <a:t> подъехал. </a:t>
            </a:r>
          </a:p>
          <a:p>
            <a:pPr algn="ctr"/>
            <a:r>
              <a:rPr lang="ru-RU" sz="2400" dirty="0" smtClean="0">
                <a:latin typeface="Arial Black" pitchFamily="34" charset="0"/>
              </a:rPr>
              <a:t>А на ней народ скучает, Молча транспорт ожидает.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1124744"/>
            <a:ext cx="31683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Arial Black" pitchFamily="34" charset="0"/>
              </a:rPr>
              <a:t>ОСТАНОВКА</a:t>
            </a:r>
            <a:endParaRPr lang="ru-RU" sz="3200" dirty="0"/>
          </a:p>
        </p:txBody>
      </p:sp>
      <p:pic>
        <p:nvPicPr>
          <p:cNvPr id="37890" name="Picture 2" descr="http://static8.depositphotos.com/1037238/817/v/950/depositphotos_8170650-stock-illustration-children-at-bus-sto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984" y="1709519"/>
            <a:ext cx="6047999" cy="4032000"/>
          </a:xfrm>
          <a:prstGeom prst="rect">
            <a:avLst/>
          </a:prstGeom>
          <a:noFill/>
        </p:spPr>
      </p:pic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2400" y="5301208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13089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9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9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9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96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1844824"/>
            <a:ext cx="4572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Два разноцветных круга </a:t>
            </a:r>
          </a:p>
          <a:p>
            <a:pPr algn="ctr"/>
            <a:r>
              <a:rPr lang="ru-RU" sz="2400" dirty="0" smtClean="0">
                <a:latin typeface="Arial Black" pitchFamily="34" charset="0"/>
              </a:rPr>
              <a:t>Мигают друг за другом. </a:t>
            </a:r>
          </a:p>
          <a:p>
            <a:pPr algn="ctr"/>
            <a:r>
              <a:rPr lang="ru-RU" sz="2400" dirty="0" smtClean="0">
                <a:latin typeface="Arial Black" pitchFamily="34" charset="0"/>
              </a:rPr>
              <a:t>Светятся, мигают – Людям помогают.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1052736"/>
            <a:ext cx="34563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 Black" pitchFamily="34" charset="0"/>
              </a:rPr>
              <a:t>СВЕТОФОР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9218" name="AutoShape 2" descr="https://i2.wp.com/nachalo4ka.ru/wp-content/uploads/2014/11/svetofor-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https://i2.wp.com/nachalo4ka.ru/wp-content/uploads/2014/11/svetofor-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2" name="AutoShape 6" descr="https://i2.wp.com/nachalo4ka.ru/wp-content/uploads/2014/11/svetofor-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3" name="Picture 7" descr="C:\Users\ЮЛЯ\Desktop\svetofor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81438" y="1794699"/>
            <a:ext cx="3312368" cy="4112457"/>
          </a:xfrm>
          <a:prstGeom prst="rect">
            <a:avLst/>
          </a:prstGeom>
          <a:noFill/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08304" y="5517232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13276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5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1916832"/>
            <a:ext cx="48062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Где ведут ступеньки вниз,</a:t>
            </a:r>
            <a:r>
              <a:rPr lang="ru-RU" sz="2400" dirty="0" smtClean="0">
                <a:latin typeface="Arial Black" pitchFamily="34" charset="0"/>
              </a:rPr>
              <a:t/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Ты спускайся, не ленись.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Знать обязан пешеход: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Тут …? </a:t>
            </a:r>
            <a:endParaRPr lang="ru-RU" sz="2400" dirty="0">
              <a:latin typeface="Arial Black" pitchFamily="34" charset="0"/>
            </a:endParaRPr>
          </a:p>
        </p:txBody>
      </p:sp>
      <p:sp>
        <p:nvSpPr>
          <p:cNvPr id="8194" name="AutoShape 2" descr="https://fsd.multiurok.ru/html/2019/10/30/s_5db9a94ee7b77/1238329_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5" name="Picture 3" descr="C:\Users\ЮЛЯ\Desktop\1238329_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5693" y="1628800"/>
            <a:ext cx="5100118" cy="4104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691680" y="908720"/>
            <a:ext cx="5868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Arial Black" pitchFamily="34" charset="0"/>
              </a:rPr>
              <a:t>ПОДЗЕМНЫЙ ПЕРЕХОД</a:t>
            </a:r>
            <a:endParaRPr lang="ru-RU" sz="3200" b="1" dirty="0">
              <a:latin typeface="Arial Black" pitchFamily="34" charset="0"/>
            </a:endParaRP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56624" y="5589240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14352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5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1988840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95736" y="191683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Человек по мне шагает. </a:t>
            </a:r>
          </a:p>
          <a:p>
            <a:pPr algn="ctr"/>
            <a:r>
              <a:rPr lang="ru-RU" sz="2400" dirty="0" smtClean="0">
                <a:latin typeface="Arial Black" pitchFamily="34" charset="0"/>
              </a:rPr>
              <a:t>Меня зеброй называет. </a:t>
            </a:r>
            <a:endParaRPr lang="ru-RU" sz="2400" dirty="0"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3688" y="980728"/>
            <a:ext cx="60789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Arial Black" pitchFamily="34" charset="0"/>
              </a:rPr>
              <a:t>ПЕШЕХОДНЫЙ ПЕРЕХОД</a:t>
            </a:r>
            <a:endParaRPr lang="ru-RU" sz="3200" dirty="0">
              <a:latin typeface="Arial Black" pitchFamily="34" charset="0"/>
            </a:endParaRPr>
          </a:p>
        </p:txBody>
      </p:sp>
      <p:pic>
        <p:nvPicPr>
          <p:cNvPr id="16386" name="Picture 2" descr="https://rebyata.my1.ru/_nw/7/891843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6366" y="1700808"/>
            <a:ext cx="5660686" cy="4104000"/>
          </a:xfrm>
          <a:prstGeom prst="rect">
            <a:avLst/>
          </a:prstGeom>
          <a:noFill/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14678" y="5013176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10639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6999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6999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Рамка по ПДД для детского са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2204864"/>
            <a:ext cx="65527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361950" algn="l"/>
              </a:tabLst>
            </a:pPr>
            <a:r>
              <a:rPr lang="ru-RU" sz="2400" dirty="0" smtClean="0">
                <a:latin typeface="Arial Black" pitchFamily="34" charset="0"/>
              </a:rPr>
              <a:t>1. </a:t>
            </a:r>
            <a:r>
              <a:rPr lang="en-US" sz="2400" dirty="0" smtClean="0">
                <a:latin typeface="Arial Black" pitchFamily="34" charset="0"/>
              </a:rPr>
              <a:t>https://stihi.ru/2019/12/03/7646</a:t>
            </a:r>
            <a:endParaRPr lang="ru-RU" sz="2400" dirty="0" smtClean="0">
              <a:latin typeface="Arial Black" pitchFamily="34" charset="0"/>
            </a:endParaRPr>
          </a:p>
          <a:p>
            <a:pPr algn="just"/>
            <a:r>
              <a:rPr lang="ru-RU" sz="2400" dirty="0" smtClean="0">
                <a:latin typeface="Arial Black" pitchFamily="34" charset="0"/>
              </a:rPr>
              <a:t>2.</a:t>
            </a:r>
            <a:r>
              <a:rPr lang="en-US" sz="2400" dirty="0" smtClean="0">
                <a:latin typeface="Arial Black" pitchFamily="34" charset="0"/>
              </a:rPr>
              <a:t>https://allforchildren.ru/poetry/pdd004.php</a:t>
            </a:r>
            <a:endParaRPr lang="ru-RU" sz="2400" dirty="0" smtClean="0">
              <a:latin typeface="Arial Black" pitchFamily="34" charset="0"/>
            </a:endParaRPr>
          </a:p>
          <a:p>
            <a:pPr algn="just"/>
            <a:r>
              <a:rPr lang="ru-RU" sz="2400" dirty="0" smtClean="0">
                <a:latin typeface="Arial Black" pitchFamily="34" charset="0"/>
              </a:rPr>
              <a:t>3.https://mamamozhetvse.ru/stixi-pro-svetofor-dlya-detej-14-luchshix.html </a:t>
            </a:r>
            <a:endParaRPr lang="ru-RU" sz="2400" dirty="0">
              <a:latin typeface="Arial Black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437512" cy="1584176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Arial Black" pitchFamily="34" charset="0"/>
              </a:rPr>
              <a:t>Ссылки на источники информации и иллюстративный материал</a:t>
            </a:r>
            <a:endParaRPr lang="ru-RU" sz="2400" dirty="0">
              <a:latin typeface="Arial Black" pitchFamily="34" charset="0"/>
            </a:endParaRPr>
          </a:p>
        </p:txBody>
      </p:sp>
    </p:spTree>
  </p:cSld>
  <p:clrMapOvr>
    <a:masterClrMapping/>
  </p:clrMapOvr>
  <p:transition advTm="5538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284</Words>
  <Application>Microsoft Office PowerPoint</Application>
  <PresentationFormat>Экран (4:3)</PresentationFormat>
  <Paragraphs>61</Paragraphs>
  <Slides>20</Slides>
  <Notes>0</Notes>
  <HiddenSlides>0</HiddenSlides>
  <MMClips>23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Arial Black</vt:lpstr>
      <vt:lpstr>Calibri</vt:lpstr>
      <vt:lpstr>Тема Office</vt:lpstr>
      <vt:lpstr>Выучи, без баловства эти правила с мальства </vt:lpstr>
      <vt:lpstr>Цели:</vt:lpstr>
      <vt:lpstr>Задачи: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 теперь, ребятки, Отгадайте-ка загадки. Надо правила нам знать И конечно соблюдать.</vt:lpstr>
      <vt:lpstr>Презентация PowerPoint</vt:lpstr>
      <vt:lpstr>Презентация PowerPoint</vt:lpstr>
      <vt:lpstr>Презентация PowerPoint</vt:lpstr>
      <vt:lpstr>Презентация PowerPoint</vt:lpstr>
      <vt:lpstr>Ссылки на источники информации и иллюстративный материал</vt:lpstr>
    </vt:vector>
  </TitlesOfParts>
  <Company>Ya Blondinko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Авторская образовательная мультимедийная презентация</dc:title>
  <dc:creator>ЮЛЯ</dc:creator>
  <cp:lastModifiedBy>Учетная запись Майкрософт</cp:lastModifiedBy>
  <cp:revision>40</cp:revision>
  <dcterms:created xsi:type="dcterms:W3CDTF">2022-04-25T18:15:41Z</dcterms:created>
  <dcterms:modified xsi:type="dcterms:W3CDTF">2025-04-21T14:55:03Z</dcterms:modified>
</cp:coreProperties>
</file>